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36F827-4976-4D76-8719-6C6B79D75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673" y="410548"/>
            <a:ext cx="10997967" cy="2675788"/>
          </a:xfrm>
        </p:spPr>
        <p:txBody>
          <a:bodyPr>
            <a:normAutofit/>
          </a:bodyPr>
          <a:lstStyle/>
          <a:p>
            <a:pPr algn="ctr"/>
            <a:r>
              <a:rPr lang="eu-ES" sz="6000" b="1" i="1" dirty="0">
                <a:latin typeface="Bookman Old Style" panose="02050604050505020204" pitchFamily="18" charset="0"/>
              </a:rPr>
              <a:t>Berrizko liburutegia</a:t>
            </a:r>
            <a:br>
              <a:rPr lang="eu-ES" sz="3600" dirty="0"/>
            </a:br>
            <a:r>
              <a:rPr lang="eu-ES" sz="3200" b="1" i="1" dirty="0" err="1">
                <a:latin typeface="Bookman Old Style" panose="02050604050505020204" pitchFamily="18" charset="0"/>
              </a:rPr>
              <a:t>elsn-opac</a:t>
            </a:r>
            <a:r>
              <a:rPr lang="eu-ES" sz="3200" b="1" i="1" dirty="0">
                <a:latin typeface="Bookman Old Style" panose="02050604050505020204" pitchFamily="18" charset="0"/>
              </a:rPr>
              <a:t> katalogoa = </a:t>
            </a:r>
            <a:r>
              <a:rPr lang="eu-ES" sz="3200" b="1" i="1" dirty="0" err="1">
                <a:latin typeface="Bookman Old Style" panose="02050604050505020204" pitchFamily="18" charset="0"/>
              </a:rPr>
              <a:t>catalogo</a:t>
            </a:r>
            <a:r>
              <a:rPr lang="eu-ES" sz="3200" b="1" i="1" dirty="0">
                <a:latin typeface="Bookman Old Style" panose="02050604050505020204" pitchFamily="18" charset="0"/>
              </a:rPr>
              <a:t> </a:t>
            </a:r>
            <a:r>
              <a:rPr lang="eu-ES" sz="3200" b="1" i="1" dirty="0" err="1">
                <a:latin typeface="Bookman Old Style" panose="02050604050505020204" pitchFamily="18" charset="0"/>
              </a:rPr>
              <a:t>elsn-opac</a:t>
            </a:r>
            <a:br>
              <a:rPr lang="eu-ES" sz="3200" b="1" i="1" dirty="0">
                <a:latin typeface="Bookman Old Style" panose="02050604050505020204" pitchFamily="18" charset="0"/>
              </a:rPr>
            </a:br>
            <a:br>
              <a:rPr lang="eu-ES" sz="3200" b="1" i="1" dirty="0">
                <a:latin typeface="Bookman Old Style" panose="02050604050505020204" pitchFamily="18" charset="0"/>
              </a:rPr>
            </a:br>
            <a:r>
              <a:rPr lang="eu-ES" sz="36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bilaketak - </a:t>
            </a:r>
            <a:r>
              <a:rPr lang="eu-ES" sz="3600" b="1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búsquedas</a:t>
            </a:r>
            <a:endParaRPr lang="eu-ES" sz="3600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2BA82B-D9D9-4BD6-8068-E75B9EA1F7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3674" y="3531204"/>
            <a:ext cx="11109592" cy="1609963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eu-ES" sz="4500" b="1" i="1" dirty="0">
                <a:latin typeface="Bookman Old Style" panose="02050604050505020204" pitchFamily="18" charset="0"/>
              </a:rPr>
              <a:t>Euskadiko liburutegien sistema nazionala – </a:t>
            </a:r>
            <a:r>
              <a:rPr lang="fi-FI" sz="4500" b="1" i="1" dirty="0">
                <a:latin typeface="Bookman Old Style" panose="02050604050505020204" pitchFamily="18" charset="0"/>
              </a:rPr>
              <a:t>sarbide publikoko on line katalogoa</a:t>
            </a:r>
            <a:endParaRPr lang="eu-ES" sz="4500" b="1" i="1" dirty="0">
              <a:latin typeface="Bookman Old Style" panose="02050604050505020204" pitchFamily="18" charset="0"/>
            </a:endParaRPr>
          </a:p>
          <a:p>
            <a:pPr algn="ctr"/>
            <a:r>
              <a:rPr lang="eu-ES" sz="4500" b="1" i="1" dirty="0">
                <a:latin typeface="Bookman Old Style" panose="02050604050505020204" pitchFamily="18" charset="0"/>
              </a:rPr>
              <a:t>Sistema </a:t>
            </a:r>
            <a:r>
              <a:rPr lang="eu-ES" sz="4500" b="1" i="1" dirty="0" err="1">
                <a:latin typeface="Bookman Old Style" panose="02050604050505020204" pitchFamily="18" charset="0"/>
              </a:rPr>
              <a:t>nacional</a:t>
            </a:r>
            <a:r>
              <a:rPr lang="eu-ES" sz="4500" b="1" i="1" dirty="0">
                <a:latin typeface="Bookman Old Style" panose="02050604050505020204" pitchFamily="18" charset="0"/>
              </a:rPr>
              <a:t> de </a:t>
            </a:r>
            <a:r>
              <a:rPr lang="eu-ES" sz="4500" b="1" i="1" dirty="0" err="1">
                <a:latin typeface="Bookman Old Style" panose="02050604050505020204" pitchFamily="18" charset="0"/>
              </a:rPr>
              <a:t>bibliotecas</a:t>
            </a:r>
            <a:r>
              <a:rPr lang="eu-ES" sz="4500" b="1" i="1" dirty="0">
                <a:latin typeface="Bookman Old Style" panose="02050604050505020204" pitchFamily="18" charset="0"/>
              </a:rPr>
              <a:t> de </a:t>
            </a:r>
            <a:r>
              <a:rPr lang="eu-ES" sz="4500" b="1" i="1" dirty="0" err="1">
                <a:latin typeface="Bookman Old Style" panose="02050604050505020204" pitchFamily="18" charset="0"/>
              </a:rPr>
              <a:t>euskadi</a:t>
            </a:r>
            <a:r>
              <a:rPr lang="eu-ES" sz="4500" b="1" i="1" dirty="0">
                <a:latin typeface="Bookman Old Style" panose="02050604050505020204" pitchFamily="18" charset="0"/>
              </a:rPr>
              <a:t> – </a:t>
            </a:r>
            <a:r>
              <a:rPr lang="eu-ES" sz="4500" b="1" i="1" dirty="0" err="1">
                <a:latin typeface="Bookman Old Style" panose="02050604050505020204" pitchFamily="18" charset="0"/>
              </a:rPr>
              <a:t>catalogo</a:t>
            </a:r>
            <a:r>
              <a:rPr lang="eu-ES" sz="4500" b="1" i="1" dirty="0">
                <a:latin typeface="Bookman Old Style" panose="02050604050505020204" pitchFamily="18" charset="0"/>
              </a:rPr>
              <a:t> online de </a:t>
            </a:r>
            <a:r>
              <a:rPr lang="eu-ES" sz="4500" b="1" i="1" dirty="0" err="1">
                <a:latin typeface="Bookman Old Style" panose="02050604050505020204" pitchFamily="18" charset="0"/>
              </a:rPr>
              <a:t>acceso</a:t>
            </a:r>
            <a:r>
              <a:rPr lang="eu-ES" sz="4500" b="1" i="1" dirty="0">
                <a:latin typeface="Bookman Old Style" panose="02050604050505020204" pitchFamily="18" charset="0"/>
              </a:rPr>
              <a:t> </a:t>
            </a:r>
            <a:r>
              <a:rPr lang="eu-ES" sz="4500" b="1" i="1" dirty="0" err="1">
                <a:latin typeface="Bookman Old Style" panose="02050604050505020204" pitchFamily="18" charset="0"/>
              </a:rPr>
              <a:t>publico</a:t>
            </a:r>
            <a:endParaRPr lang="eu-ES" sz="4500" b="1" i="1" dirty="0">
              <a:latin typeface="Bookman Old Style" panose="02050604050505020204" pitchFamily="18" charset="0"/>
            </a:endParaRPr>
          </a:p>
          <a:p>
            <a:pPr algn="ctr"/>
            <a:r>
              <a:rPr lang="eu-ES" sz="4600" b="1" i="1" dirty="0"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eu-ES" sz="45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Bilaketak </a:t>
            </a:r>
            <a:r>
              <a:rPr lang="eu-ES" sz="4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egiteko gida = </a:t>
            </a:r>
            <a:r>
              <a:rPr lang="eu-ES" sz="46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guía</a:t>
            </a:r>
            <a:r>
              <a:rPr lang="eu-ES" sz="4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de </a:t>
            </a:r>
            <a:r>
              <a:rPr lang="eu-ES" sz="46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búsquedas</a:t>
            </a:r>
            <a:endParaRPr lang="eu-ES" sz="4600" b="1" i="1" dirty="0">
              <a:latin typeface="Bookman Old Style" panose="02050604050505020204" pitchFamily="18" charset="0"/>
            </a:endParaRPr>
          </a:p>
        </p:txBody>
      </p:sp>
      <p:pic>
        <p:nvPicPr>
          <p:cNvPr id="9" name="Imagen 8" descr="Imagen que contiene dibujo, señal&#10;&#10;Descripción generada automáticamente">
            <a:extLst>
              <a:ext uri="{FF2B5EF4-FFF2-40B4-BE49-F238E27FC236}">
                <a16:creationId xmlns:a16="http://schemas.microsoft.com/office/drawing/2014/main" id="{5276CAAF-C137-4D91-8BF7-180FD16AF0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6326906" y="410547"/>
            <a:ext cx="5189756" cy="4193323"/>
          </a:xfrm>
          <a:prstGeom prst="rect">
            <a:avLst/>
          </a:prstGeom>
        </p:spPr>
      </p:pic>
      <p:pic>
        <p:nvPicPr>
          <p:cNvPr id="11" name="Imagen 10" descr="Imagen que contiene dibujo&#10;&#10;Descripción generada automáticamente">
            <a:extLst>
              <a:ext uri="{FF2B5EF4-FFF2-40B4-BE49-F238E27FC236}">
                <a16:creationId xmlns:a16="http://schemas.microsoft.com/office/drawing/2014/main" id="{42CBD1A9-A50C-4296-AE29-60E521665B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528734" y="410546"/>
            <a:ext cx="4695786" cy="419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314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85EC6E-526F-4314-B554-18A048726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67951"/>
            <a:ext cx="9603275" cy="466531"/>
          </a:xfrm>
        </p:spPr>
        <p:txBody>
          <a:bodyPr>
            <a:normAutofit fontScale="90000"/>
          </a:bodyPr>
          <a:lstStyle/>
          <a:p>
            <a:pPr algn="ctr"/>
            <a:r>
              <a:rPr lang="eu-ES" dirty="0"/>
              <a:t>1. Katalogorako sarbidea = </a:t>
            </a:r>
            <a:r>
              <a:rPr lang="eu-ES" dirty="0" err="1"/>
              <a:t>acceso</a:t>
            </a:r>
            <a:r>
              <a:rPr lang="eu-ES" dirty="0"/>
              <a:t> al </a:t>
            </a:r>
            <a:r>
              <a:rPr lang="eu-ES" dirty="0" err="1"/>
              <a:t>catálogo</a:t>
            </a:r>
            <a:endParaRPr lang="eu-ES" dirty="0"/>
          </a:p>
        </p:txBody>
      </p:sp>
      <p:pic>
        <p:nvPicPr>
          <p:cNvPr id="5" name="Marcador de contenido 4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id="{AD8594B5-7500-454E-AD00-72AE654AC8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0377" y="710068"/>
            <a:ext cx="9711246" cy="5774621"/>
          </a:xfrm>
        </p:spPr>
      </p:pic>
    </p:spTree>
    <p:extLst>
      <p:ext uri="{BB962C8B-B14F-4D97-AF65-F5344CB8AC3E}">
        <p14:creationId xmlns:p14="http://schemas.microsoft.com/office/powerpoint/2010/main" val="4286441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1C34C6-1BD2-4502-948E-2BC438520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3307"/>
            <a:ext cx="9603275" cy="384865"/>
          </a:xfrm>
        </p:spPr>
        <p:txBody>
          <a:bodyPr>
            <a:normAutofit fontScale="90000"/>
          </a:bodyPr>
          <a:lstStyle/>
          <a:p>
            <a:pPr algn="ctr"/>
            <a:r>
              <a:rPr lang="eu-ES" sz="2400" dirty="0"/>
              <a:t>2. Hasierako pantaila = </a:t>
            </a:r>
            <a:r>
              <a:rPr lang="eu-ES" sz="2400" dirty="0" err="1"/>
              <a:t>pantalla</a:t>
            </a:r>
            <a:r>
              <a:rPr lang="eu-ES" sz="2400" dirty="0"/>
              <a:t> de </a:t>
            </a:r>
            <a:r>
              <a:rPr lang="eu-ES" sz="2400" dirty="0" err="1"/>
              <a:t>inicio</a:t>
            </a:r>
            <a:endParaRPr lang="eu-ES" sz="2400" dirty="0"/>
          </a:p>
        </p:txBody>
      </p:sp>
      <p:pic>
        <p:nvPicPr>
          <p:cNvPr id="5" name="Marcador de contenido 4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id="{8B1005A6-37B4-47A5-A8A0-6E420A7772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83" y="637563"/>
            <a:ext cx="10220465" cy="6127130"/>
          </a:xfrm>
        </p:spPr>
      </p:pic>
    </p:spTree>
    <p:extLst>
      <p:ext uri="{BB962C8B-B14F-4D97-AF65-F5344CB8AC3E}">
        <p14:creationId xmlns:p14="http://schemas.microsoft.com/office/powerpoint/2010/main" val="2810356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FB38D-3FC7-4CB6-96D1-79C723FF4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3891"/>
            <a:ext cx="9603275" cy="402670"/>
          </a:xfrm>
        </p:spPr>
        <p:txBody>
          <a:bodyPr>
            <a:normAutofit fontScale="90000"/>
          </a:bodyPr>
          <a:lstStyle/>
          <a:p>
            <a:r>
              <a:rPr lang="eu-ES" sz="2400" dirty="0"/>
              <a:t>3. Liburutegia aukeratu 1 = </a:t>
            </a:r>
            <a:r>
              <a:rPr lang="eu-ES" sz="2400" dirty="0" err="1"/>
              <a:t>selección</a:t>
            </a:r>
            <a:r>
              <a:rPr lang="eu-ES" sz="2400" dirty="0"/>
              <a:t> de la </a:t>
            </a:r>
            <a:r>
              <a:rPr lang="eu-ES" sz="2400" dirty="0" err="1"/>
              <a:t>biblioteca</a:t>
            </a:r>
            <a:r>
              <a:rPr lang="eu-ES" sz="2400" dirty="0"/>
              <a:t> 1</a:t>
            </a:r>
          </a:p>
        </p:txBody>
      </p:sp>
      <p:pic>
        <p:nvPicPr>
          <p:cNvPr id="5" name="Marcador de contenido 4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id="{BDC5AB96-8D4E-48E6-9A08-3EBCC8FDC9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8323" y="578840"/>
            <a:ext cx="10855354" cy="6065241"/>
          </a:xfrm>
        </p:spPr>
      </p:pic>
    </p:spTree>
    <p:extLst>
      <p:ext uri="{BB962C8B-B14F-4D97-AF65-F5344CB8AC3E}">
        <p14:creationId xmlns:p14="http://schemas.microsoft.com/office/powerpoint/2010/main" val="3763142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FB38D-3FC7-4CB6-96D1-79C723FF4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3891"/>
            <a:ext cx="9603275" cy="402670"/>
          </a:xfrm>
        </p:spPr>
        <p:txBody>
          <a:bodyPr>
            <a:normAutofit fontScale="90000"/>
          </a:bodyPr>
          <a:lstStyle/>
          <a:p>
            <a:r>
              <a:rPr lang="eu-ES" sz="2400" dirty="0"/>
              <a:t>4. Liburutegia aukeratu 2 = </a:t>
            </a:r>
            <a:r>
              <a:rPr lang="eu-ES" sz="2400" dirty="0" err="1"/>
              <a:t>selección</a:t>
            </a:r>
            <a:r>
              <a:rPr lang="eu-ES" sz="2400" dirty="0"/>
              <a:t> de la </a:t>
            </a:r>
            <a:r>
              <a:rPr lang="eu-ES" sz="2400" dirty="0" err="1"/>
              <a:t>biblioteca</a:t>
            </a:r>
            <a:r>
              <a:rPr lang="eu-ES" sz="2400" dirty="0"/>
              <a:t> 2</a:t>
            </a:r>
          </a:p>
        </p:txBody>
      </p:sp>
      <p:pic>
        <p:nvPicPr>
          <p:cNvPr id="7" name="Marcador de contenido 6" descr="Una captura de pantalla de una computadora&#10;&#10;Descripción generada automáticamente">
            <a:extLst>
              <a:ext uri="{FF2B5EF4-FFF2-40B4-BE49-F238E27FC236}">
                <a16:creationId xmlns:a16="http://schemas.microsoft.com/office/drawing/2014/main" id="{6CD2E87C-01B9-4F48-B273-A2ACD104C6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8114" y="724963"/>
            <a:ext cx="10730204" cy="5822302"/>
          </a:xfrm>
        </p:spPr>
      </p:pic>
    </p:spTree>
    <p:extLst>
      <p:ext uri="{BB962C8B-B14F-4D97-AF65-F5344CB8AC3E}">
        <p14:creationId xmlns:p14="http://schemas.microsoft.com/office/powerpoint/2010/main" val="4202474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EE6425-9079-4DCA-855F-F53CED999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895" y="102638"/>
            <a:ext cx="11442584" cy="307910"/>
          </a:xfrm>
        </p:spPr>
        <p:txBody>
          <a:bodyPr>
            <a:noAutofit/>
          </a:bodyPr>
          <a:lstStyle/>
          <a:p>
            <a:pPr algn="ctr"/>
            <a:r>
              <a:rPr lang="eu-ES" sz="2000" dirty="0"/>
              <a:t>5. bilaketaren elkarrizketa-koadroak = </a:t>
            </a:r>
            <a:r>
              <a:rPr lang="eu-ES" sz="2000" dirty="0" err="1"/>
              <a:t>Cuadros</a:t>
            </a:r>
            <a:r>
              <a:rPr lang="eu-ES" sz="2000" dirty="0"/>
              <a:t> de dialogo para la </a:t>
            </a:r>
            <a:r>
              <a:rPr lang="eu-ES" sz="2000" dirty="0" err="1"/>
              <a:t>búsqueda</a:t>
            </a:r>
            <a:endParaRPr lang="eu-ES" sz="2000" dirty="0"/>
          </a:p>
        </p:txBody>
      </p:sp>
      <p:pic>
        <p:nvPicPr>
          <p:cNvPr id="5" name="Marcador de contenido 4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2821004D-2C63-4126-B6AC-3BA733684F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4708" y="478172"/>
            <a:ext cx="11442584" cy="5922628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DCBD0F9-8DE4-49D6-B7BA-42539AD21610}"/>
              </a:ext>
            </a:extLst>
          </p:cNvPr>
          <p:cNvSpPr txBox="1"/>
          <p:nvPr/>
        </p:nvSpPr>
        <p:spPr>
          <a:xfrm>
            <a:off x="3330429" y="3254820"/>
            <a:ext cx="19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dirty="0"/>
              <a:t>Eduardo </a:t>
            </a:r>
            <a:r>
              <a:rPr lang="eu-ES" dirty="0" err="1"/>
              <a:t>mendoza</a:t>
            </a:r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54190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94AEBA-BC88-4F5A-827E-F97DB4364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75501"/>
            <a:ext cx="9603275" cy="436227"/>
          </a:xfrm>
        </p:spPr>
        <p:txBody>
          <a:bodyPr>
            <a:normAutofit/>
          </a:bodyPr>
          <a:lstStyle/>
          <a:p>
            <a:pPr algn="ctr"/>
            <a:r>
              <a:rPr lang="eu-ES" sz="2400" dirty="0"/>
              <a:t>6. Bilaketaren emaitzak = </a:t>
            </a:r>
            <a:r>
              <a:rPr lang="eu-ES" sz="2400" dirty="0" err="1"/>
              <a:t>resultados</a:t>
            </a:r>
            <a:r>
              <a:rPr lang="eu-ES" sz="2400" dirty="0"/>
              <a:t> de la </a:t>
            </a:r>
            <a:r>
              <a:rPr lang="eu-ES" sz="2400" dirty="0" err="1"/>
              <a:t>búsqueda</a:t>
            </a:r>
            <a:endParaRPr lang="eu-ES" sz="2400" dirty="0"/>
          </a:p>
        </p:txBody>
      </p:sp>
      <p:pic>
        <p:nvPicPr>
          <p:cNvPr id="5" name="Marcador de contenido 4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id="{457DC636-42D3-427E-9F36-8C1C6939F3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9842" y="578840"/>
            <a:ext cx="10922466" cy="6082019"/>
          </a:xfrm>
        </p:spPr>
      </p:pic>
    </p:spTree>
    <p:extLst>
      <p:ext uri="{BB962C8B-B14F-4D97-AF65-F5344CB8AC3E}">
        <p14:creationId xmlns:p14="http://schemas.microsoft.com/office/powerpoint/2010/main" val="2557725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B56190-E2BD-40E8-BE40-A578D71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3891"/>
            <a:ext cx="9603275" cy="402670"/>
          </a:xfrm>
        </p:spPr>
        <p:txBody>
          <a:bodyPr>
            <a:normAutofit fontScale="90000"/>
          </a:bodyPr>
          <a:lstStyle/>
          <a:p>
            <a:pPr algn="ctr"/>
            <a:r>
              <a:rPr lang="eu-ES" sz="2400" dirty="0"/>
              <a:t>7. Bilaketa aurreratua = </a:t>
            </a:r>
            <a:r>
              <a:rPr lang="eu-ES" sz="2400" dirty="0" err="1"/>
              <a:t>Búsqueda</a:t>
            </a:r>
            <a:r>
              <a:rPr lang="eu-ES" sz="2400" dirty="0"/>
              <a:t> </a:t>
            </a:r>
            <a:r>
              <a:rPr lang="eu-ES" sz="2400" dirty="0" err="1"/>
              <a:t>avanzada</a:t>
            </a:r>
            <a:endParaRPr lang="eu-ES" sz="2400" dirty="0"/>
          </a:p>
        </p:txBody>
      </p:sp>
      <p:pic>
        <p:nvPicPr>
          <p:cNvPr id="5" name="Marcador de contenido 4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6F46BA93-4A22-4B4E-9152-45CF74C7B3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7321" y="486561"/>
            <a:ext cx="11157358" cy="6006518"/>
          </a:xfrm>
        </p:spPr>
      </p:pic>
    </p:spTree>
    <p:extLst>
      <p:ext uri="{BB962C8B-B14F-4D97-AF65-F5344CB8AC3E}">
        <p14:creationId xmlns:p14="http://schemas.microsoft.com/office/powerpoint/2010/main" val="1577974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8477B4-7A81-46ED-9FFE-1C4524B61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3891"/>
            <a:ext cx="9603275" cy="360726"/>
          </a:xfrm>
        </p:spPr>
        <p:txBody>
          <a:bodyPr>
            <a:normAutofit fontScale="90000"/>
          </a:bodyPr>
          <a:lstStyle/>
          <a:p>
            <a:pPr algn="ctr"/>
            <a:r>
              <a:rPr lang="eu-ES" sz="2400" dirty="0"/>
              <a:t>8. Autoritateen kontsulta 1 = </a:t>
            </a:r>
            <a:r>
              <a:rPr lang="eu-ES" sz="2400" dirty="0" err="1"/>
              <a:t>consulta</a:t>
            </a:r>
            <a:r>
              <a:rPr lang="eu-ES" sz="2400" dirty="0"/>
              <a:t> de </a:t>
            </a:r>
            <a:r>
              <a:rPr lang="eu-ES" sz="2400" dirty="0" err="1"/>
              <a:t>autoridades</a:t>
            </a:r>
            <a:r>
              <a:rPr lang="eu-ES" sz="2400" dirty="0"/>
              <a:t> 1</a:t>
            </a:r>
          </a:p>
        </p:txBody>
      </p:sp>
      <p:pic>
        <p:nvPicPr>
          <p:cNvPr id="5" name="Marcador de contenido 4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id="{A8EA7E52-155D-46C9-83A2-4FE1E9DE05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8902" y="444617"/>
            <a:ext cx="11434195" cy="6115574"/>
          </a:xfrm>
        </p:spPr>
      </p:pic>
    </p:spTree>
    <p:extLst>
      <p:ext uri="{BB962C8B-B14F-4D97-AF65-F5344CB8AC3E}">
        <p14:creationId xmlns:p14="http://schemas.microsoft.com/office/powerpoint/2010/main" val="2638237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8477B4-7A81-46ED-9FFE-1C4524B61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18" y="83891"/>
            <a:ext cx="10922466" cy="360726"/>
          </a:xfrm>
        </p:spPr>
        <p:txBody>
          <a:bodyPr>
            <a:normAutofit fontScale="90000"/>
          </a:bodyPr>
          <a:lstStyle/>
          <a:p>
            <a:pPr algn="ctr"/>
            <a:r>
              <a:rPr lang="eu-ES" sz="2400" dirty="0"/>
              <a:t>9. </a:t>
            </a:r>
            <a:r>
              <a:rPr lang="eu-ES" sz="2200" dirty="0"/>
              <a:t>Autoritateen kontsulta 2. zerrendak = </a:t>
            </a:r>
            <a:r>
              <a:rPr lang="eu-ES" sz="2200" dirty="0" err="1"/>
              <a:t>consulta</a:t>
            </a:r>
            <a:r>
              <a:rPr lang="eu-ES" sz="2200" dirty="0"/>
              <a:t> de </a:t>
            </a:r>
            <a:r>
              <a:rPr lang="eu-ES" sz="2200" dirty="0" err="1"/>
              <a:t>autoridades</a:t>
            </a:r>
            <a:r>
              <a:rPr lang="eu-ES" sz="2200" dirty="0"/>
              <a:t> 2. </a:t>
            </a:r>
            <a:r>
              <a:rPr lang="eu-ES" sz="2200" dirty="0" err="1"/>
              <a:t>listados</a:t>
            </a:r>
            <a:endParaRPr lang="eu-ES" sz="2200" dirty="0"/>
          </a:p>
        </p:txBody>
      </p:sp>
      <p:pic>
        <p:nvPicPr>
          <p:cNvPr id="7" name="Marcador de contenido 6" descr="Captura de pantalla de un celular con letras&#10;&#10;Descripción generada automáticamente">
            <a:extLst>
              <a:ext uri="{FF2B5EF4-FFF2-40B4-BE49-F238E27FC236}">
                <a16:creationId xmlns:a16="http://schemas.microsoft.com/office/drawing/2014/main" id="{791D058E-0997-4442-BE46-567787953E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4362" y="520117"/>
            <a:ext cx="9603275" cy="5972961"/>
          </a:xfrm>
        </p:spPr>
      </p:pic>
    </p:spTree>
    <p:extLst>
      <p:ext uri="{BB962C8B-B14F-4D97-AF65-F5344CB8AC3E}">
        <p14:creationId xmlns:p14="http://schemas.microsoft.com/office/powerpoint/2010/main" val="613943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663785-5C64-4AFA-A213-AF507EF0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"/>
            <a:ext cx="9603275" cy="360726"/>
          </a:xfrm>
        </p:spPr>
        <p:txBody>
          <a:bodyPr>
            <a:normAutofit fontScale="90000"/>
          </a:bodyPr>
          <a:lstStyle/>
          <a:p>
            <a:pPr algn="ctr"/>
            <a:r>
              <a:rPr lang="eu-ES" sz="2400" dirty="0"/>
              <a:t>10 </a:t>
            </a:r>
            <a:r>
              <a:rPr lang="eu-ES" sz="2400" b="1" i="1" dirty="0" err="1"/>
              <a:t>liburubila</a:t>
            </a:r>
            <a:r>
              <a:rPr lang="eu-ES" sz="1600" b="1" i="1" dirty="0" err="1"/>
              <a:t>n</a:t>
            </a:r>
            <a:r>
              <a:rPr lang="eu-ES" sz="2400" b="1" i="1" dirty="0"/>
              <a:t> </a:t>
            </a:r>
            <a:r>
              <a:rPr lang="eu-ES" sz="2400" dirty="0" err="1"/>
              <a:t>aurkiketak</a:t>
            </a:r>
            <a:r>
              <a:rPr lang="eu-ES" sz="2400" dirty="0"/>
              <a:t> = </a:t>
            </a:r>
            <a:r>
              <a:rPr lang="eu-ES" sz="2400" dirty="0" err="1"/>
              <a:t>búsquedas</a:t>
            </a:r>
            <a:r>
              <a:rPr lang="eu-ES" sz="2400" dirty="0"/>
              <a:t> </a:t>
            </a:r>
            <a:r>
              <a:rPr lang="eu-ES" sz="2400" dirty="0" err="1"/>
              <a:t>en</a:t>
            </a:r>
            <a:r>
              <a:rPr lang="eu-ES" sz="2400" dirty="0"/>
              <a:t> </a:t>
            </a:r>
            <a:r>
              <a:rPr lang="eu-ES" sz="2400" b="1" i="1" dirty="0" err="1"/>
              <a:t>liburubila</a:t>
            </a:r>
            <a:endParaRPr lang="eu-ES" sz="2400" b="1" i="1" dirty="0"/>
          </a:p>
        </p:txBody>
      </p:sp>
      <p:pic>
        <p:nvPicPr>
          <p:cNvPr id="5" name="Marcador de contenido 4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80D26E55-3B8F-40BC-9541-D083A41FA8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7571" y="513183"/>
            <a:ext cx="10776857" cy="6120882"/>
          </a:xfrm>
        </p:spPr>
      </p:pic>
    </p:spTree>
    <p:extLst>
      <p:ext uri="{BB962C8B-B14F-4D97-AF65-F5344CB8AC3E}">
        <p14:creationId xmlns:p14="http://schemas.microsoft.com/office/powerpoint/2010/main" val="4276811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663785-5C64-4AFA-A213-AF507EF0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"/>
            <a:ext cx="9603275" cy="360726"/>
          </a:xfrm>
        </p:spPr>
        <p:txBody>
          <a:bodyPr>
            <a:normAutofit fontScale="90000"/>
          </a:bodyPr>
          <a:lstStyle/>
          <a:p>
            <a:pPr algn="ctr"/>
            <a:r>
              <a:rPr lang="eu-ES" sz="2400" dirty="0"/>
              <a:t>11 </a:t>
            </a:r>
            <a:r>
              <a:rPr lang="eu-ES" sz="2400" b="1" i="1" dirty="0" err="1"/>
              <a:t>liburubila</a:t>
            </a:r>
            <a:r>
              <a:rPr lang="eu-ES" sz="1600" b="1" i="1" dirty="0" err="1"/>
              <a:t>n</a:t>
            </a:r>
            <a:r>
              <a:rPr lang="eu-ES" sz="2400" b="1" i="1" dirty="0"/>
              <a:t> </a:t>
            </a:r>
            <a:r>
              <a:rPr lang="eu-ES" sz="2400" dirty="0"/>
              <a:t>aukerak = </a:t>
            </a:r>
            <a:r>
              <a:rPr lang="eu-ES" sz="2400" dirty="0" err="1"/>
              <a:t>opciones</a:t>
            </a:r>
            <a:r>
              <a:rPr lang="eu-ES" sz="2400" dirty="0"/>
              <a:t> </a:t>
            </a:r>
            <a:r>
              <a:rPr lang="eu-ES" sz="2400" dirty="0" err="1"/>
              <a:t>en</a:t>
            </a:r>
            <a:r>
              <a:rPr lang="eu-ES" sz="2400" dirty="0"/>
              <a:t> </a:t>
            </a:r>
            <a:r>
              <a:rPr lang="eu-ES" sz="2400" b="1" i="1" dirty="0" err="1"/>
              <a:t>liburubila</a:t>
            </a:r>
            <a:endParaRPr lang="eu-ES" sz="2400" b="1" i="1" dirty="0"/>
          </a:p>
        </p:txBody>
      </p:sp>
      <p:pic>
        <p:nvPicPr>
          <p:cNvPr id="7" name="Marcador de contenido 6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id="{EF90131F-889C-4840-AFBF-E7705B109F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781" y="522514"/>
            <a:ext cx="11464437" cy="6083560"/>
          </a:xfrm>
        </p:spPr>
      </p:pic>
    </p:spTree>
    <p:extLst>
      <p:ext uri="{BB962C8B-B14F-4D97-AF65-F5344CB8AC3E}">
        <p14:creationId xmlns:p14="http://schemas.microsoft.com/office/powerpoint/2010/main" val="540796144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TM10001114[[fn=Galería]]</Template>
  <TotalTime>98</TotalTime>
  <Words>148</Words>
  <Application>Microsoft Office PowerPoint</Application>
  <PresentationFormat>Panorámica</PresentationFormat>
  <Paragraphs>17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Bookman Old Style</vt:lpstr>
      <vt:lpstr>Gill Sans MT</vt:lpstr>
      <vt:lpstr>Galería</vt:lpstr>
      <vt:lpstr>Berrizko liburutegia elsn-opac katalogoa = catalogo elsn-opac  bilaketak - búsquedas</vt:lpstr>
      <vt:lpstr>1. Katalogorako sarbidea = acceso al catálogo</vt:lpstr>
      <vt:lpstr>2. Hasierako pantaila = pantalla de inicio</vt:lpstr>
      <vt:lpstr>3. Liburutegia aukeratu 1 = selección de la biblioteca 1</vt:lpstr>
      <vt:lpstr>4. Liburutegia aukeratu 2 = selección de la biblioteca 2</vt:lpstr>
      <vt:lpstr>5. bilaketaren elkarrizketa-koadroak = Cuadros de dialogo para la búsqueda</vt:lpstr>
      <vt:lpstr>6. Bilaketaren emaitzak = resultados de la búsqueda</vt:lpstr>
      <vt:lpstr>7. Bilaketa aurreratua = Búsqueda avanzada</vt:lpstr>
      <vt:lpstr>8. Autoritateen kontsulta 1 = consulta de autoridades 1</vt:lpstr>
      <vt:lpstr>9. Autoritateen kontsulta 2. zerrendak = consulta de autoridades 2. listados</vt:lpstr>
      <vt:lpstr>10 liburubilan aurkiketak = búsquedas en liburubila</vt:lpstr>
      <vt:lpstr>11 liburubilan aukerak = opciones en liburubila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Berrizko liburutegia elsn-opac katalogoa = catalogo elsn-opac</dc:title>
  <dc:creator>Jon</dc:creator>
  <cp:lastModifiedBy>Jon</cp:lastModifiedBy>
  <cp:revision>10</cp:revision>
  <dcterms:created xsi:type="dcterms:W3CDTF">2020-05-08T17:39:55Z</dcterms:created>
  <dcterms:modified xsi:type="dcterms:W3CDTF">2020-05-08T19:17:56Z</dcterms:modified>
</cp:coreProperties>
</file>